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9" r:id="rId6"/>
    <p:sldId id="270" r:id="rId7"/>
    <p:sldId id="268" r:id="rId8"/>
    <p:sldId id="27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72C09-AB75-4E52-9BE7-5D195F0E64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109076-FA7C-4390-892E-268FA77D0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39E32-812E-4DEF-AAF6-28D39D2E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ED0BE-FD7D-4A61-B4DF-467164F9B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EE8CA-C2F5-4BD5-A70B-1CCE2263F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2580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D9F0F-FADB-4F49-9CB9-72816A85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E6922-D092-4F02-BB13-7A6B35F17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047E2-D571-4078-9128-2CD0B8B3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F266D-4599-467C-8343-A2B86EE4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E01EB-9755-47B0-9F90-5E785777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915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16066B-AA9B-48AA-AC63-0D4B94B2E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F044A-61FB-4138-A694-D346DD718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096D3-BA0D-483D-B384-62342E0B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3240E-F6DB-4068-88A2-047791A8F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A4C81-079E-4550-81FB-94E93BB31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715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BD439-8A27-431C-8A68-59A33F58D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E5A26-E081-4FBE-9478-71E0D0AE3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A0E7B-52DD-4B93-A7AE-2ECC93FF4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3754C-9A55-445F-B58D-DFF0768DD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EAC5E-A823-4D8E-9EBF-4160774E3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4568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B0B5-2653-4A9B-BB97-431BF85DF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B4141-EA25-4C4E-82CB-426A0DC2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60DC7-FD26-4059-8793-B2974570E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099A1-5933-417A-9776-2F53C255C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79E75-0D86-4369-B7E4-D8FDBD05B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594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C3220-83A4-46F2-9BA3-80051012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E0649-8ED3-4B6B-90F8-149D8EC8A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80E700-DA32-4639-8279-39136A2F6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75323-3D69-41DF-8E17-43B1EFFE5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C422E-F6A7-4B93-858D-EED7BB5F1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918D-8FDC-4266-824E-4BC6A5837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257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59927-CC10-4511-9C0A-12420BFDC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5A6F0-67AE-4152-A245-5BEAA16F7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2C1297-8307-46DC-BDED-E61075011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7B201-7190-4869-A02E-ECA7075356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7C097F-B60E-4AB2-95A5-9709317506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A1A254-E3DC-4F66-9A92-8859868F6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8B48B1-933A-4071-899E-FBA79ED76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D81BE-8B66-4905-A47F-1D125E4A8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72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04AF0-035F-49D7-B3F9-710C81D16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FF82B-5862-44EB-A246-8D8C2CA6E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EC52B-4D12-4CE4-8A12-88D5DBD4B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E50183-3903-4E51-B0B4-AE76D4533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587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6B6FAC-1086-4AE1-873C-FB6B2E4DC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8A36F-BB54-4443-9482-3A81CE21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3F214-20FC-4EE5-A4E8-80828EBA3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203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1F137-D2B0-476E-AB38-40E0E3A0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98112-9192-4654-AEE3-39ED3420A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8C2FD-D9EE-4C87-874B-FFF966E047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71CBE9-7D11-4AA9-9B90-5390F4EA7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B6EA1-C062-4629-ABB4-00443578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CECCB-6125-4ED2-A208-E2ACFFE8D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716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9863-BD9B-4E85-A8C8-B6F335CB9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216B5-6113-4781-A478-BCF26E2A11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AA3F0-3BCA-4B16-B232-20A75045E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06414-0E0D-4D10-B7D0-F193CB00E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4CCFB-8297-48D5-8A42-4D5A5026B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31C69-03DE-4097-8787-F46DD6449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97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E89632-DCD5-46C3-84BC-2D8A90A0F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24FDA-E47B-47EE-BDFE-F077827FC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EF69F-B001-44D5-B7DB-0E6BF21CE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2AFD8-7D9A-4594-82F1-565E28E0ED30}" type="datetimeFigureOut">
              <a:rPr lang="en-IN" smtClean="0"/>
              <a:t>01-09-2020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878B3-365C-4B5F-9400-8B3931B3F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2B5C8-39F9-4A47-9F30-C658EEFEB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23B6A-8D41-404D-986E-69384A1C9F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165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D0137B-6545-4108-B9A7-7884D2E6D068}"/>
              </a:ext>
            </a:extLst>
          </p:cNvPr>
          <p:cNvSpPr txBox="1"/>
          <p:nvPr/>
        </p:nvSpPr>
        <p:spPr>
          <a:xfrm>
            <a:off x="3315856" y="1962835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000000"/>
                </a:solidFill>
                <a:effectLst/>
                <a:latin typeface="Calibri-Bold"/>
              </a:rPr>
              <a:t>Chapter 3 Extra : 2HSOE52 Introduction to Economics</a:t>
            </a:r>
            <a:br>
              <a:rPr lang="en-US" sz="1800" b="1" i="0" dirty="0">
                <a:solidFill>
                  <a:srgbClr val="000000"/>
                </a:solidFill>
                <a:effectLst/>
                <a:latin typeface="Calibri-Bold"/>
              </a:rPr>
            </a:br>
            <a:r>
              <a:rPr lang="en-US" sz="1800" b="1" i="0" dirty="0">
                <a:solidFill>
                  <a:srgbClr val="343A40"/>
                </a:solidFill>
                <a:effectLst/>
                <a:latin typeface="Calibri-Bold"/>
              </a:rPr>
              <a:t>Chapter_3: The Simple Regression Model</a:t>
            </a:r>
            <a:br>
              <a:rPr lang="en-US" sz="1800" b="1" i="0" dirty="0">
                <a:solidFill>
                  <a:srgbClr val="343A40"/>
                </a:solidFill>
                <a:effectLst/>
                <a:latin typeface="Calibri-Bold"/>
              </a:rPr>
            </a:br>
            <a:endParaRPr lang="en-US" sz="1800" b="1" i="0" dirty="0">
              <a:solidFill>
                <a:srgbClr val="343A40"/>
              </a:solidFill>
              <a:effectLst/>
              <a:latin typeface="Calibri-Bold"/>
            </a:endParaRPr>
          </a:p>
          <a:p>
            <a:pPr algn="ctr"/>
            <a:endParaRPr lang="en-US" b="1" dirty="0">
              <a:solidFill>
                <a:srgbClr val="343A40"/>
              </a:solidFill>
              <a:latin typeface="Calibri-Bold"/>
            </a:endParaRPr>
          </a:p>
          <a:p>
            <a:pPr algn="ctr"/>
            <a:r>
              <a:rPr lang="en-US" b="1" dirty="0">
                <a:solidFill>
                  <a:srgbClr val="FF0000"/>
                </a:solidFill>
                <a:latin typeface="Calibri-Bold"/>
              </a:rPr>
              <a:t>Properties   of Sample Regression Function </a:t>
            </a:r>
            <a:br>
              <a:rPr lang="en-US" dirty="0">
                <a:solidFill>
                  <a:srgbClr val="FF0000"/>
                </a:solidFill>
              </a:rPr>
            </a:b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133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228DC87-B8D6-41E3-91BD-8F474C107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88" t="29246" r="31818" b="7337"/>
          <a:stretch/>
        </p:blipFill>
        <p:spPr>
          <a:xfrm>
            <a:off x="3057236" y="2766416"/>
            <a:ext cx="4498109" cy="294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CF6B0E-17BA-441A-A246-AB0F810D9C5C}"/>
              </a:ext>
            </a:extLst>
          </p:cNvPr>
          <p:cNvSpPr txBox="1"/>
          <p:nvPr/>
        </p:nvSpPr>
        <p:spPr>
          <a:xfrm>
            <a:off x="785091" y="688401"/>
            <a:ext cx="10668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FF0000"/>
                </a:solidFill>
                <a:effectLst/>
                <a:latin typeface="NewAster"/>
              </a:rPr>
              <a:t>Once the OLS estimates are obtained from the sample data, the sample regression line can be easily obtained. The sample regression   line has the following properties: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br>
              <a:rPr lang="en-US" dirty="0"/>
            </a:b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391E91-6A98-4311-95E8-CC1FAF956D35}"/>
              </a:ext>
            </a:extLst>
          </p:cNvPr>
          <p:cNvSpPr txBox="1"/>
          <p:nvPr/>
        </p:nvSpPr>
        <p:spPr>
          <a:xfrm>
            <a:off x="341746" y="1486930"/>
            <a:ext cx="99290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42021"/>
                </a:solidFill>
                <a:effectLst/>
                <a:latin typeface="NewAster-Bold"/>
              </a:rPr>
              <a:t>1. 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The sample regression   line passes through the sample means of </a:t>
            </a:r>
            <a:r>
              <a:rPr lang="en-US" sz="1800" b="0" i="1" dirty="0">
                <a:solidFill>
                  <a:srgbClr val="242021"/>
                </a:solidFill>
                <a:effectLst/>
                <a:latin typeface="NewAster-Italic"/>
              </a:rPr>
              <a:t>Y 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and </a:t>
            </a:r>
            <a:r>
              <a:rPr lang="en-US" sz="1800" b="0" i="1" dirty="0">
                <a:solidFill>
                  <a:srgbClr val="242021"/>
                </a:solidFill>
                <a:effectLst/>
                <a:latin typeface="NewAster-Italic"/>
              </a:rPr>
              <a:t>X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. </a:t>
            </a:r>
            <a:r>
              <a:rPr lang="en-US" dirty="0">
                <a:solidFill>
                  <a:srgbClr val="242021"/>
                </a:solidFill>
                <a:latin typeface="NewAster"/>
              </a:rPr>
              <a:t>T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hus we can write,  </a:t>
            </a:r>
            <a:br>
              <a:rPr lang="en-US" dirty="0"/>
            </a:b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9BEBF36-8CB5-4758-A494-89EBF4A7CC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212" t="31419" r="21144" b="62392"/>
          <a:stretch/>
        </p:blipFill>
        <p:spPr>
          <a:xfrm>
            <a:off x="4128654" y="2064714"/>
            <a:ext cx="2770910" cy="36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6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AFEC37-C5E1-45B7-8827-95A63D997C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04" t="66073" r="34967" b="27077"/>
          <a:stretch/>
        </p:blipFill>
        <p:spPr>
          <a:xfrm>
            <a:off x="3831277" y="5957645"/>
            <a:ext cx="2756631" cy="4518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264A8D-8E0D-49ED-A7BC-835578C25C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91" b="47407"/>
          <a:stretch/>
        </p:blipFill>
        <p:spPr>
          <a:xfrm rot="10800000">
            <a:off x="2456871" y="1440872"/>
            <a:ext cx="8848437" cy="45167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0A6F4E-82AF-44BE-85B5-1D5C0AFF8B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424" t="50000" r="16591" b="39395"/>
          <a:stretch/>
        </p:blipFill>
        <p:spPr>
          <a:xfrm>
            <a:off x="1764145" y="391388"/>
            <a:ext cx="9467273" cy="69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71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5BA3CE-FA73-476D-A181-E99E622A189F}"/>
              </a:ext>
            </a:extLst>
          </p:cNvPr>
          <p:cNvSpPr txBox="1"/>
          <p:nvPr/>
        </p:nvSpPr>
        <p:spPr>
          <a:xfrm>
            <a:off x="1182252" y="494254"/>
            <a:ext cx="82942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42021"/>
                </a:solidFill>
                <a:effectLst/>
                <a:latin typeface="NewAster-Bold"/>
              </a:rPr>
              <a:t>3. 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The mean value of the residuals </a:t>
            </a:r>
            <a:r>
              <a:rPr lang="en-US" sz="1400" b="0" i="1" dirty="0" err="1">
                <a:solidFill>
                  <a:srgbClr val="24202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u</a:t>
            </a:r>
            <a:r>
              <a:rPr lang="en-US" sz="1400" b="0" i="0" dirty="0" err="1">
                <a:solidFill>
                  <a:srgbClr val="24202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ˆ</a:t>
            </a:r>
            <a:r>
              <a:rPr lang="en-US" sz="1400" b="0" i="1" baseline="-25000" dirty="0" err="1">
                <a:solidFill>
                  <a:srgbClr val="24202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</a:t>
            </a:r>
            <a:r>
              <a:rPr lang="en-US" sz="1400" b="0" i="1" baseline="-25000" dirty="0">
                <a:solidFill>
                  <a:srgbClr val="24202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       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is zero.</a:t>
            </a: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1F2AC8-A311-4DB0-B673-F371F862A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6" r="5573" b="4415"/>
          <a:stretch/>
        </p:blipFill>
        <p:spPr>
          <a:xfrm rot="10800000">
            <a:off x="1320796" y="1122110"/>
            <a:ext cx="8294255" cy="524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14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A4733F-C57F-449D-9E80-F1CEB01FB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75" t="32630" r="16650" b="28996"/>
          <a:stretch/>
        </p:blipFill>
        <p:spPr>
          <a:xfrm>
            <a:off x="1074226" y="1108363"/>
            <a:ext cx="10043547" cy="419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90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82513C-CF44-498B-8511-CAD2E6DA77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55" t="70380" r="17669" b="26492"/>
          <a:stretch/>
        </p:blipFill>
        <p:spPr>
          <a:xfrm>
            <a:off x="677062" y="1265381"/>
            <a:ext cx="10043547" cy="34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818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88EBA2-730E-4B57-8A43-DAFF61AB51BD}"/>
              </a:ext>
            </a:extLst>
          </p:cNvPr>
          <p:cNvSpPr txBox="1"/>
          <p:nvPr/>
        </p:nvSpPr>
        <p:spPr>
          <a:xfrm>
            <a:off x="725057" y="5434820"/>
            <a:ext cx="101646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Which is SRF known as the </a:t>
            </a:r>
            <a:r>
              <a:rPr lang="en-US" sz="1800" b="1" i="0" dirty="0">
                <a:solidFill>
                  <a:srgbClr val="242021"/>
                </a:solidFill>
                <a:effectLst/>
                <a:latin typeface="NewAster-Bold"/>
              </a:rPr>
              <a:t>deviation form . I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ntercept term </a:t>
            </a:r>
            <a:r>
              <a:rPr lang="en-US" sz="1800" b="0" i="1" dirty="0">
                <a:solidFill>
                  <a:srgbClr val="242021"/>
                </a:solidFill>
                <a:effectLst/>
                <a:latin typeface="RMTMI"/>
              </a:rPr>
              <a:t>β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MTSY"/>
              </a:rPr>
              <a:t>ˆ</a:t>
            </a:r>
            <a:r>
              <a:rPr lang="en-US" sz="1800" b="0" i="0" dirty="0">
                <a:solidFill>
                  <a:srgbClr val="242021"/>
                </a:solidFill>
                <a:effectLst/>
                <a:latin typeface="NewAster"/>
              </a:rPr>
              <a:t>1 is no longer present in it. But the deviation form simplifies the model. </a:t>
            </a:r>
            <a:r>
              <a:rPr lang="en-US" dirty="0"/>
              <a:t>   </a:t>
            </a:r>
            <a:br>
              <a:rPr lang="en-US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B5A2A4-D0EB-4658-A499-5C6274E66F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00" r="9719"/>
          <a:stretch/>
        </p:blipFill>
        <p:spPr>
          <a:xfrm rot="16200000">
            <a:off x="4316779" y="-901771"/>
            <a:ext cx="3565236" cy="80657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909DD2-5D38-4881-B8F9-561058B6694C}"/>
              </a:ext>
            </a:extLst>
          </p:cNvPr>
          <p:cNvSpPr txBox="1"/>
          <p:nvPr/>
        </p:nvSpPr>
        <p:spPr>
          <a:xfrm>
            <a:off x="3186546" y="561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rgbClr val="242021"/>
                </a:solidFill>
                <a:effectLst/>
                <a:latin typeface="NewAster-Bold"/>
              </a:rPr>
              <a:t>Sample Regression Function in Deviation Form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582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06AFDC-F72F-44E0-A1F5-73B70C9710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98"/>
          <a:stretch/>
        </p:blipFill>
        <p:spPr>
          <a:xfrm>
            <a:off x="2866752" y="646546"/>
            <a:ext cx="7404083" cy="545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7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127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Aharoni</vt:lpstr>
      <vt:lpstr>Arial</vt:lpstr>
      <vt:lpstr>Calibri</vt:lpstr>
      <vt:lpstr>Calibri Light</vt:lpstr>
      <vt:lpstr>Calibri-Bold</vt:lpstr>
      <vt:lpstr>MTSY</vt:lpstr>
      <vt:lpstr>NewAster</vt:lpstr>
      <vt:lpstr>NewAster-Bold</vt:lpstr>
      <vt:lpstr>NewAster-Italic</vt:lpstr>
      <vt:lpstr>RMTMI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Samir K Mahajan</dc:creator>
  <cp:lastModifiedBy>Samir K Mahajan</cp:lastModifiedBy>
  <cp:revision>23</cp:revision>
  <dcterms:created xsi:type="dcterms:W3CDTF">2020-09-01T02:25:49Z</dcterms:created>
  <dcterms:modified xsi:type="dcterms:W3CDTF">2020-09-01T09:23:11Z</dcterms:modified>
</cp:coreProperties>
</file>

<file path=docProps/thumbnail.jpeg>
</file>